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영빈" initials="홍" lastIdx="1" clrIdx="0">
    <p:extLst>
      <p:ext uri="{19B8F6BF-5375-455C-9EA6-DF929625EA0E}">
        <p15:presenceInfo xmlns:p15="http://schemas.microsoft.com/office/powerpoint/2012/main" userId="홍영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EE6A-E2D1-43FF-A9EB-210F1597F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15596B-AEDA-42F1-8AD5-97C37AEED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9A0E-CC79-475E-A4AC-A45D7EC6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5D87D-779A-4D20-9C5B-486E6303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D5E5E-1482-4C69-9F84-4C262589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89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987C-F4CC-4E89-B07D-227A567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859D31-883F-46F7-8400-FE3CDB47C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F18ED-68E5-4B2E-BE96-CBB9DC4D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3A30F-0D46-4B73-AB92-F37EA6DE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D67DE-9B90-40E4-9B62-5CDCE9FB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71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8472F0-9654-469A-95C9-FE7B43888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7F9BB4-5192-4FFA-834C-3B6F7A35F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DA0B71-0222-43E8-8326-EB6DE1E3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8CAC3-533C-493E-88F5-0FCEAB88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0A6D2-A15C-468E-AF02-A2DDB3E8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00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C3F02-83C8-4D6D-AEBB-14763C37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FB663-3FE1-4CE7-B3EE-439B8526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0EC18-D2EC-435F-9CDD-35D2F22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D0284-16C5-4180-A890-9F4A98CA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A5BF4-D956-440A-BA19-EDEAEF15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14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8265-1E7B-4D12-95CD-249C1F84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73C03C-4C1A-45AE-B234-E8C71CCF1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C25A1-DEFE-4FA7-A424-D446585C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FCF85-8829-4F7F-8C51-50256164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4E881-2CCA-4A5C-8C30-F5E63C75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22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91361-8A5E-437F-A155-F19A4AC1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FE7C8-FC17-40F0-BD6E-F84B0E165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2D5C3A-8B01-445A-9815-F142159A4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157F8-C7F2-4721-A08D-6C986AE5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A6119-742D-44C7-89C0-7F38579F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D3A5-7665-473A-87A5-663D4A63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4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D4BF1-C14E-4886-AE12-A0039498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BBBEC-1A3B-4A56-8339-78A49BD66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82E59-5077-4CC1-8DCE-C0CEAF2CA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97EF94-5670-40F3-8241-9CB8A31F6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668AEE-C0F9-43EE-87CE-B4094007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7CD204-7424-41DF-8E39-FA2129D6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C6E905-BCB6-422E-A8D4-2BD8BA5E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E8A3EE-AC0A-4B43-84AF-F6D344EA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03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A0F60-AF76-451B-802F-F638E2D0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8742F3-63CA-4693-9475-A9D9D74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8B37A-380C-4E47-8A04-27CBB989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968-45EA-4B5C-A20D-BE09890B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10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475614-5DBA-42A2-BE8E-B040596D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0C9560-C1A5-4EC0-9E59-FA7B11FC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685AD-1694-4EF8-B077-4F03C878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3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6FEBF-41E0-4107-A344-FC8893BF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2F925-A665-4AE2-BCCA-EF1BB9965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1F704-5F8B-470B-AC7A-997D3F138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452BF-D13E-495F-963D-7867198B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CEA0E6-17AA-4BEC-B48F-976289D0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8B658C-857F-4404-AB44-2FD39684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95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7D60B-FD7B-44B7-8A76-2C6347F9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11D0C3-F88F-42D4-8F28-952E42B38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BF811D-E996-4857-B3AF-34A84AA44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10753-B0D9-4C8B-AC61-246E7C5F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A1DF4-D117-47FE-B7D7-A74F4E9B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DFB41-37AC-4376-8C96-3BD4D224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A820F7-9653-417A-8AF6-C5DAA1B3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65DF8-839B-4D61-8BD3-05533C564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8A4A2-0787-4A86-B2CC-3D5377D63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FF923-123D-4315-948B-9D6C4613D21C}" type="datetimeFigureOut">
              <a:rPr lang="ko-KR" altLang="en-US" smtClean="0"/>
              <a:t>2020-06-02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B3FCB-6779-4DF7-B7F9-4B6A44B7D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529EB-0822-4614-853F-C84458F1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BCCB9-AE30-485B-BC40-E12CA1FC03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E4C34-7C27-426C-B6AA-2F56B5716DFD}"/>
              </a:ext>
            </a:extLst>
          </p:cNvPr>
          <p:cNvSpPr txBox="1"/>
          <p:nvPr/>
        </p:nvSpPr>
        <p:spPr>
          <a:xfrm>
            <a:off x="2121168" y="814672"/>
            <a:ext cx="7949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HUFSmartKey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Bluetooth Based Connected Building System - </a:t>
            </a:r>
          </a:p>
        </p:txBody>
      </p:sp>
      <p:pic>
        <p:nvPicPr>
          <p:cNvPr id="5" name="그림 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9AC4F61F-F489-4BB9-8451-D39C8FCF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9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10" y="1272303"/>
            <a:ext cx="10403179" cy="233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데이터베이스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저희의 서비스에는 두 개의 데이터베이스가 존재합니다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하나는 영세사업자의 개인정보 데이터를 서비스 비용을 받으며 대신 관리하여 비교를 통해 키 값을 부여하는 것이고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다른 하나는 안드로이드 어플리케이션과 연동하여 비교대상 데이터베이스에 대상 키 값이 있는지를 확인하기 위해 신호를 송수신해주는 메인 데이터베이스입니다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#4.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소프트웨어 소개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F6E4B794-06C0-4545-B7AC-FEC57915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6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10" y="1272303"/>
            <a:ext cx="10403179" cy="406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안드로이드 어플리케이션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 서비스의 핵심 개념은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마치 대한민국의 모바일 시장을 장악하고 있는 카카오톡처럼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하나의 앱으로 모든 빌딩에서 출입권한을 부여 받을 수 있다는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 보편성을 실현시키기 위해서는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안정적인 안드로이드 어플리케이션의 구조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서버와의 통신 신뢰도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쓰기 편리한 유저 인터페이스가 매우 중요할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또한 꼼꼼한 디버깅을 통해서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서비스의 품질에 직결되는 사용자들의 불편사항을 최소화 시킬 예정입니다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추가적으로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QR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코드를 어플리케이션에 연동하여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비 정기적으로 건축물을 이용하는 사용자에게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GUEST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권한을 부여하면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더 범용적인 서비스의 어플리케이션으로 발돋움 할 수 있을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#4.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소프트웨어 소개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B232C21C-273E-4C3C-8D7E-87812DBEE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#5.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소프트웨어 개발환경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94516ED-828F-4BEB-945B-CBE3796CB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21868"/>
              </p:ext>
            </p:extLst>
          </p:nvPr>
        </p:nvGraphicFramePr>
        <p:xfrm>
          <a:off x="1023338" y="1530437"/>
          <a:ext cx="10145325" cy="379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66">
                  <a:extLst>
                    <a:ext uri="{9D8B030D-6E8A-4147-A177-3AD203B41FA5}">
                      <a16:colId xmlns:a16="http://schemas.microsoft.com/office/drawing/2014/main" val="28125719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0881884"/>
                    </a:ext>
                  </a:extLst>
                </a:gridCol>
                <a:gridCol w="2267259">
                  <a:extLst>
                    <a:ext uri="{9D8B030D-6E8A-4147-A177-3AD203B41FA5}">
                      <a16:colId xmlns:a16="http://schemas.microsoft.com/office/drawing/2014/main" val="2756679025"/>
                    </a:ext>
                  </a:extLst>
                </a:gridCol>
              </a:tblGrid>
              <a:tr h="759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개발 대상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사용하는 에디터 또는 개발환경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개발 언어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506800"/>
                  </a:ext>
                </a:extLst>
              </a:tr>
              <a:tr h="759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장고서버 및 메인 데이터베이스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Raspbian(Linux OS), SQL</a:t>
                      </a:r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 </a:t>
                      </a: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Editor</a:t>
                      </a:r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 </a:t>
                      </a: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DB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Python, SQLite3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306283"/>
                  </a:ext>
                </a:extLst>
              </a:tr>
              <a:tr h="759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고객용 데이터베이스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SQL</a:t>
                      </a:r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 </a:t>
                      </a: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Editor</a:t>
                      </a:r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 </a:t>
                      </a: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DB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SQLite3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46910"/>
                  </a:ext>
                </a:extLst>
              </a:tr>
              <a:tr h="759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안드로이드 어플리케이션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안드로이드 스튜디오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Kotlin, JAVA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6892"/>
                  </a:ext>
                </a:extLst>
              </a:tr>
              <a:tr h="759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액츄에이터 제어용 프로그램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Vscode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손글씨 펜" panose="03040600000000000000" pitchFamily="66" charset="-127"/>
                          <a:ea typeface="나눔손글씨 펜" panose="03040600000000000000" pitchFamily="66" charset="-127"/>
                        </a:rPr>
                        <a:t>C, Python</a:t>
                      </a:r>
                      <a:endParaRPr lang="ko-KR" altLang="en-US" sz="2800" dirty="0">
                        <a:latin typeface="나눔손글씨 펜" panose="03040600000000000000" pitchFamily="66" charset="-127"/>
                        <a:ea typeface="나눔손글씨 펜" panose="03040600000000000000" pitchFamily="66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0036"/>
                  </a:ext>
                </a:extLst>
              </a:tr>
            </a:tbl>
          </a:graphicData>
        </a:graphic>
      </p:graphicFrame>
      <p:pic>
        <p:nvPicPr>
          <p:cNvPr id="6" name="그림 5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90C11FD6-922C-46B0-9234-74F8BA5A6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10" y="1753156"/>
            <a:ext cx="10403179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국토교통부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장관 김현미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는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2018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년말 전국 건축물 동수는 전년 대비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65,386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동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(0.9%)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증가한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7,191,912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동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연면적은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112,194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천㎡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(3.1%)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증가한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3,754,127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천㎡ 라고 밝혔다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							-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대한민국 정책 브리핑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2019.02.07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–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위와 같이 대한민국의 건축물의 개수는 매해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5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만 동이 넘게 증가하고 있습니다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저희의 서비스는 건축물의 수가 많으면 많아질 수록 시장에서 더 큰 파이를 갖게 됩니다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#6.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상업적인 가치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A8CB8FDF-0E94-4AEF-9AC8-63C61C0CE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10" y="1753156"/>
            <a:ext cx="10403179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또한 연 매출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억 이상 규모의 기업과 영세 소상공인 두 분야 모두에 사업자용 보안 솔루션을 제공할 수 있습니다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게스트에게는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QR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코드로 일시적 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ID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 부여하여 서비스를 이용할 수 있으니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모든 사람이 사용할 수 있는 편리한 서비스임에 분명합니다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대한민국에 있는 모든 건축물은 이 서비스에 가입을 할 수 있으므로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상업적인 가치가 매우 뛰어나다고 생각합니다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#6.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상업적인 가치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F01CE788-C643-495C-A429-AA703E244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30523E8C-A92F-4740-8BBB-42F77BCE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5" y="235047"/>
            <a:ext cx="4180517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#7.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프로젝트의 상업적 구상도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6B0BA6-2024-4A5F-85E7-BB4213DEEC61}"/>
              </a:ext>
            </a:extLst>
          </p:cNvPr>
          <p:cNvGrpSpPr/>
          <p:nvPr/>
        </p:nvGrpSpPr>
        <p:grpSpPr>
          <a:xfrm>
            <a:off x="5124669" y="1309822"/>
            <a:ext cx="1942662" cy="1447772"/>
            <a:chOff x="5124669" y="1553711"/>
            <a:chExt cx="1942662" cy="1447772"/>
          </a:xfrm>
        </p:grpSpPr>
        <p:pic>
          <p:nvPicPr>
            <p:cNvPr id="7" name="Picture 2" descr="person Icon 2273844">
              <a:extLst>
                <a:ext uri="{FF2B5EF4-FFF2-40B4-BE49-F238E27FC236}">
                  <a16:creationId xmlns:a16="http://schemas.microsoft.com/office/drawing/2014/main" id="{48E33F27-7EF1-4BDA-9919-F56B3B613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963" y="1553711"/>
              <a:ext cx="866074" cy="866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49989F-57D8-40D3-A18D-1C03BAE7614D}"/>
                </a:ext>
              </a:extLst>
            </p:cNvPr>
            <p:cNvSpPr txBox="1"/>
            <p:nvPr/>
          </p:nvSpPr>
          <p:spPr>
            <a:xfrm>
              <a:off x="5124669" y="2419785"/>
              <a:ext cx="1942662" cy="58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카페 사업자 홍영빈</a:t>
              </a:r>
              <a:endPara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2F672D-C192-4E4B-9BAA-E76CADCDD095}"/>
              </a:ext>
            </a:extLst>
          </p:cNvPr>
          <p:cNvGrpSpPr/>
          <p:nvPr/>
        </p:nvGrpSpPr>
        <p:grpSpPr>
          <a:xfrm>
            <a:off x="1141423" y="1376934"/>
            <a:ext cx="2076126" cy="1380660"/>
            <a:chOff x="1141423" y="1620823"/>
            <a:chExt cx="2076126" cy="1380660"/>
          </a:xfrm>
        </p:grpSpPr>
        <p:pic>
          <p:nvPicPr>
            <p:cNvPr id="1026" name="Picture 2" descr="person Icon 2273844">
              <a:extLst>
                <a:ext uri="{FF2B5EF4-FFF2-40B4-BE49-F238E27FC236}">
                  <a16:creationId xmlns:a16="http://schemas.microsoft.com/office/drawing/2014/main" id="{FBAE8479-71CC-446D-A5CE-E1DFC1232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4198" y="1620823"/>
              <a:ext cx="910576" cy="866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F71E17-E37F-4458-B819-8E5B8A44AFEB}"/>
                </a:ext>
              </a:extLst>
            </p:cNvPr>
            <p:cNvSpPr txBox="1"/>
            <p:nvPr/>
          </p:nvSpPr>
          <p:spPr>
            <a:xfrm>
              <a:off x="1141423" y="2419785"/>
              <a:ext cx="2076126" cy="58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사 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R&amp;D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이유진 대리</a:t>
              </a:r>
              <a:endPara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65077F-1B48-4CA0-BDFB-4C36ED821E5F}"/>
              </a:ext>
            </a:extLst>
          </p:cNvPr>
          <p:cNvGrpSpPr/>
          <p:nvPr/>
        </p:nvGrpSpPr>
        <p:grpSpPr>
          <a:xfrm>
            <a:off x="8795205" y="1309822"/>
            <a:ext cx="2583810" cy="1447772"/>
            <a:chOff x="8795205" y="1553711"/>
            <a:chExt cx="2583810" cy="1447772"/>
          </a:xfrm>
        </p:grpSpPr>
        <p:pic>
          <p:nvPicPr>
            <p:cNvPr id="8" name="Picture 2" descr="person Icon 2273844">
              <a:extLst>
                <a:ext uri="{FF2B5EF4-FFF2-40B4-BE49-F238E27FC236}">
                  <a16:creationId xmlns:a16="http://schemas.microsoft.com/office/drawing/2014/main" id="{A8F65B2D-7EAB-4D21-9804-3AD9F276E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073" y="1553711"/>
              <a:ext cx="866074" cy="866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DFD8B-7E20-425A-A41B-15D5B192B94F}"/>
                </a:ext>
              </a:extLst>
            </p:cNvPr>
            <p:cNvSpPr txBox="1"/>
            <p:nvPr/>
          </p:nvSpPr>
          <p:spPr>
            <a:xfrm>
              <a:off x="8795205" y="2419785"/>
              <a:ext cx="2583810" cy="58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친구들과 술자리가 있는 이재성</a:t>
              </a:r>
              <a:endPara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7E7662-7906-421C-96B6-BF71B867B130}"/>
              </a:ext>
            </a:extLst>
          </p:cNvPr>
          <p:cNvSpPr/>
          <p:nvPr/>
        </p:nvSpPr>
        <p:spPr>
          <a:xfrm>
            <a:off x="4231321" y="4672436"/>
            <a:ext cx="3729358" cy="8757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HUFSmartKey </a:t>
            </a:r>
            <a:r>
              <a:rPr lang="ko-KR" altLang="en-US" sz="2400" b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서비스</a:t>
            </a:r>
          </a:p>
        </p:txBody>
      </p:sp>
      <p:pic>
        <p:nvPicPr>
          <p:cNvPr id="1028" name="Picture 4" descr="services Icon 1690250">
            <a:extLst>
              <a:ext uri="{FF2B5EF4-FFF2-40B4-BE49-F238E27FC236}">
                <a16:creationId xmlns:a16="http://schemas.microsoft.com/office/drawing/2014/main" id="{7E1C1E64-BD9C-4BC8-BB0A-C837DCB2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87" y="463405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2B6CCE-3303-4D8E-8FF5-A66F37761B4B}"/>
              </a:ext>
            </a:extLst>
          </p:cNvPr>
          <p:cNvSpPr/>
          <p:nvPr/>
        </p:nvSpPr>
        <p:spPr>
          <a:xfrm>
            <a:off x="9107487" y="3162030"/>
            <a:ext cx="2271344" cy="8757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QRcode</a:t>
            </a:r>
            <a:endParaRPr lang="ko-KR" altLang="en-US" sz="2400" b="1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30" name="Picture 6" descr="QRcode Icon 1239500">
            <a:extLst>
              <a:ext uri="{FF2B5EF4-FFF2-40B4-BE49-F238E27FC236}">
                <a16:creationId xmlns:a16="http://schemas.microsoft.com/office/drawing/2014/main" id="{2581DD90-47A1-48AD-ABC5-68C93B8A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231" y="3233705"/>
            <a:ext cx="732392" cy="73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C90694-00C5-4BF8-8668-89678297C1A7}"/>
              </a:ext>
            </a:extLst>
          </p:cNvPr>
          <p:cNvSpPr/>
          <p:nvPr/>
        </p:nvSpPr>
        <p:spPr>
          <a:xfrm>
            <a:off x="725822" y="3176617"/>
            <a:ext cx="3246671" cy="8757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Regular Access Key</a:t>
            </a:r>
            <a:endParaRPr lang="ko-KR" altLang="en-US" sz="2400" b="1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32" name="Picture 8" descr="Key Icon 1493172">
            <a:extLst>
              <a:ext uri="{FF2B5EF4-FFF2-40B4-BE49-F238E27FC236}">
                <a16:creationId xmlns:a16="http://schemas.microsoft.com/office/drawing/2014/main" id="{B90EA7E6-FC82-47DB-A947-4D3DA3C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3" y="3162030"/>
            <a:ext cx="904916" cy="90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0A90DD-0EF1-47E9-9C83-8F7B1CDA987F}"/>
              </a:ext>
            </a:extLst>
          </p:cNvPr>
          <p:cNvSpPr/>
          <p:nvPr/>
        </p:nvSpPr>
        <p:spPr>
          <a:xfrm>
            <a:off x="4916654" y="3162030"/>
            <a:ext cx="3271208" cy="8757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Temporary Access Key</a:t>
            </a:r>
            <a:endParaRPr lang="ko-KR" altLang="en-US" sz="2400" b="1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9" name="Picture 8" descr="Key Icon 1493172">
            <a:extLst>
              <a:ext uri="{FF2B5EF4-FFF2-40B4-BE49-F238E27FC236}">
                <a16:creationId xmlns:a16="http://schemas.microsoft.com/office/drawing/2014/main" id="{28D13BFE-2B92-43A7-94A2-76D93BB4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55" y="3147443"/>
            <a:ext cx="904916" cy="90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41A4A9-3AA8-4091-9B28-282510BB7829}"/>
              </a:ext>
            </a:extLst>
          </p:cNvPr>
          <p:cNvCxnSpPr>
            <a:cxnSpLocks/>
          </p:cNvCxnSpPr>
          <p:nvPr/>
        </p:nvCxnSpPr>
        <p:spPr>
          <a:xfrm>
            <a:off x="10204044" y="2665628"/>
            <a:ext cx="0" cy="501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926F18-345C-47B9-BDB1-7B2AA77F8C2E}"/>
              </a:ext>
            </a:extLst>
          </p:cNvPr>
          <p:cNvCxnSpPr>
            <a:cxnSpLocks/>
          </p:cNvCxnSpPr>
          <p:nvPr/>
        </p:nvCxnSpPr>
        <p:spPr>
          <a:xfrm flipH="1">
            <a:off x="7960679" y="5147200"/>
            <a:ext cx="231232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7443274-B619-4667-A956-14BE6B972638}"/>
              </a:ext>
            </a:extLst>
          </p:cNvPr>
          <p:cNvCxnSpPr>
            <a:cxnSpLocks/>
          </p:cNvCxnSpPr>
          <p:nvPr/>
        </p:nvCxnSpPr>
        <p:spPr>
          <a:xfrm flipV="1">
            <a:off x="2349157" y="4052359"/>
            <a:ext cx="0" cy="10948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7C50C34-9141-4407-B502-BD78429FF5BC}"/>
              </a:ext>
            </a:extLst>
          </p:cNvPr>
          <p:cNvCxnSpPr>
            <a:cxnSpLocks/>
          </p:cNvCxnSpPr>
          <p:nvPr/>
        </p:nvCxnSpPr>
        <p:spPr>
          <a:xfrm>
            <a:off x="4440835" y="2547257"/>
            <a:ext cx="0" cy="21251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E4DA624-C904-4D3D-8532-7200EAA97823}"/>
              </a:ext>
            </a:extLst>
          </p:cNvPr>
          <p:cNvCxnSpPr>
            <a:cxnSpLocks/>
          </p:cNvCxnSpPr>
          <p:nvPr/>
        </p:nvCxnSpPr>
        <p:spPr>
          <a:xfrm>
            <a:off x="10273004" y="4080352"/>
            <a:ext cx="0" cy="1094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4DEF2B-5ACD-46FF-9306-47C02A019AC9}"/>
              </a:ext>
            </a:extLst>
          </p:cNvPr>
          <p:cNvCxnSpPr>
            <a:cxnSpLocks/>
          </p:cNvCxnSpPr>
          <p:nvPr/>
        </p:nvCxnSpPr>
        <p:spPr>
          <a:xfrm flipH="1">
            <a:off x="3362476" y="2547257"/>
            <a:ext cx="155417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BA201A3-4B06-484A-8463-C6191D9DD6C6}"/>
              </a:ext>
            </a:extLst>
          </p:cNvPr>
          <p:cNvCxnSpPr>
            <a:cxnSpLocks/>
          </p:cNvCxnSpPr>
          <p:nvPr/>
        </p:nvCxnSpPr>
        <p:spPr>
          <a:xfrm flipH="1">
            <a:off x="2330495" y="5147200"/>
            <a:ext cx="18821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90E86A8-7F5F-4D0E-9F42-8B9EE518FB18}"/>
              </a:ext>
            </a:extLst>
          </p:cNvPr>
          <p:cNvCxnSpPr>
            <a:cxnSpLocks/>
          </p:cNvCxnSpPr>
          <p:nvPr/>
        </p:nvCxnSpPr>
        <p:spPr>
          <a:xfrm flipV="1">
            <a:off x="6360009" y="4080352"/>
            <a:ext cx="0" cy="5745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EEC797E-3A8F-4BF4-849F-844F78F807D6}"/>
              </a:ext>
            </a:extLst>
          </p:cNvPr>
          <p:cNvCxnSpPr>
            <a:cxnSpLocks/>
          </p:cNvCxnSpPr>
          <p:nvPr/>
        </p:nvCxnSpPr>
        <p:spPr>
          <a:xfrm>
            <a:off x="3554959" y="1742859"/>
            <a:ext cx="199913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EE67F90-0CB2-4879-82B5-471116F6ACCD}"/>
              </a:ext>
            </a:extLst>
          </p:cNvPr>
          <p:cNvCxnSpPr>
            <a:cxnSpLocks/>
          </p:cNvCxnSpPr>
          <p:nvPr/>
        </p:nvCxnSpPr>
        <p:spPr>
          <a:xfrm>
            <a:off x="3554959" y="1728239"/>
            <a:ext cx="0" cy="14483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417D555-7FBD-4E49-8412-0BE50F6ACA93}"/>
              </a:ext>
            </a:extLst>
          </p:cNvPr>
          <p:cNvCxnSpPr>
            <a:cxnSpLocks/>
          </p:cNvCxnSpPr>
          <p:nvPr/>
        </p:nvCxnSpPr>
        <p:spPr>
          <a:xfrm flipV="1">
            <a:off x="2246520" y="2643175"/>
            <a:ext cx="0" cy="5188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2C61D6-D25D-4CC6-B161-1A13C3025137}"/>
              </a:ext>
            </a:extLst>
          </p:cNvPr>
          <p:cNvCxnSpPr>
            <a:cxnSpLocks/>
          </p:cNvCxnSpPr>
          <p:nvPr/>
        </p:nvCxnSpPr>
        <p:spPr>
          <a:xfrm>
            <a:off x="7523590" y="1728239"/>
            <a:ext cx="199913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8F7A7F3-C36E-4AC2-BF32-29ABF6C8C1FE}"/>
              </a:ext>
            </a:extLst>
          </p:cNvPr>
          <p:cNvCxnSpPr>
            <a:cxnSpLocks/>
          </p:cNvCxnSpPr>
          <p:nvPr/>
        </p:nvCxnSpPr>
        <p:spPr>
          <a:xfrm>
            <a:off x="7523590" y="1713619"/>
            <a:ext cx="0" cy="14483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27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30523E8C-A92F-4740-8BBB-42F77BCE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#8.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어플리케이션 예상도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E321A3F-02CF-4477-A170-3B01D5C98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14" y="1124801"/>
            <a:ext cx="9436772" cy="46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8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30523E8C-A92F-4740-8BBB-42F77BCE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#8.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어플리케이션 예상도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8" name="그림 7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B0142F1-0665-44F8-8F96-DE0E28656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14" y="1129701"/>
            <a:ext cx="9436771" cy="45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8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E4C34-7C27-426C-B6AA-2F56B5716DFD}"/>
              </a:ext>
            </a:extLst>
          </p:cNvPr>
          <p:cNvSpPr txBox="1"/>
          <p:nvPr/>
        </p:nvSpPr>
        <p:spPr>
          <a:xfrm>
            <a:off x="2121168" y="1188869"/>
            <a:ext cx="794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 </a:t>
            </a:r>
            <a:r>
              <a:rPr lang="ko-KR" altLang="en-US" sz="5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 </a:t>
            </a:r>
            <a:r>
              <a:rPr lang="en-US" altLang="ko-KR" sz="5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5" name="그림 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9AC4F61F-F489-4BB9-8451-D39C8FCF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CF1D60-33D4-4789-8E08-061DD4F6A3C8}"/>
              </a:ext>
            </a:extLst>
          </p:cNvPr>
          <p:cNvSpPr/>
          <p:nvPr/>
        </p:nvSpPr>
        <p:spPr>
          <a:xfrm>
            <a:off x="1185449" y="488123"/>
            <a:ext cx="4627522" cy="476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Contents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#1.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개요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#2.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팀원 소개 및 연구개발 조직도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#3.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하드웨어 소개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#4.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소프트웨어 소개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#5.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소프트웨어 개발 환경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B8575B-E767-495E-824D-0DBE2E7A4446}"/>
              </a:ext>
            </a:extLst>
          </p:cNvPr>
          <p:cNvSpPr/>
          <p:nvPr/>
        </p:nvSpPr>
        <p:spPr>
          <a:xfrm>
            <a:off x="5812971" y="488123"/>
            <a:ext cx="4627522" cy="402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#6.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상업적인 가치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#7. </a:t>
            </a:r>
            <a:r>
              <a:rPr lang="ko-KR" altLang="en-US" sz="32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프로젝트의 상업적 구상도</a:t>
            </a: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EAADDBE2-5600-47CF-B70D-4193ED7F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05D4A-19A0-4ED6-B9B0-2D65987B6EC5}"/>
              </a:ext>
            </a:extLst>
          </p:cNvPr>
          <p:cNvSpPr txBox="1"/>
          <p:nvPr/>
        </p:nvSpPr>
        <p:spPr>
          <a:xfrm>
            <a:off x="534096" y="235047"/>
            <a:ext cx="453242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#1.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개요</a:t>
            </a: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F11A8-6754-4D6D-9C7F-CEDD201D52A8}"/>
              </a:ext>
            </a:extLst>
          </p:cNvPr>
          <p:cNvSpPr txBox="1"/>
          <p:nvPr/>
        </p:nvSpPr>
        <p:spPr>
          <a:xfrm>
            <a:off x="894409" y="1224812"/>
            <a:ext cx="10403179" cy="406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현대자동차의 블루링크 서비스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국내 통신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3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사의 홈시어터 셋톱박스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삼성전자의 패밀리허브 냉장고 등의 사물인터넷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(Internet of Things)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기술 적용 사례가 우리의 일상 생활에서 빠른 속도로 늘어나고 있습니다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mmWave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라는 이름으로 알려진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28GHz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대역의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5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세대 이동통신 기술이 상용화 된다면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1 ms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지연시간과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20 Gbps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비트전송률을 무기로 이미 상용화된 클라우드 컴퓨팅 기술들과 결합하여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지금보다 더 진보한 사물인터넷 시장을 열어갈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도심은 점점 늘어나고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대한민국 인구의 절반 이상은 이미 빌딩들의 숲속에서 눈을 뜨고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하루를 마감합니다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 수많은 건축물들은 우리가 이 글을 읽는 이 순간에도 그 수가 계속 늘어나고 있습니다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하지만 그것의 수가 증가하는 것에 비해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안전하고 스마트한 생활을 위한 보안서비스를 제공하는 공급자가 부족한 상황입니다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pic>
        <p:nvPicPr>
          <p:cNvPr id="5" name="그림 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3B9C90E9-B313-4B0A-AF5A-90C234DB5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05D4A-19A0-4ED6-B9B0-2D65987B6EC5}"/>
              </a:ext>
            </a:extLst>
          </p:cNvPr>
          <p:cNvSpPr txBox="1"/>
          <p:nvPr/>
        </p:nvSpPr>
        <p:spPr>
          <a:xfrm>
            <a:off x="534096" y="235047"/>
            <a:ext cx="453242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#1.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개요</a:t>
            </a: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F11A8-6754-4D6D-9C7F-CEDD201D52A8}"/>
              </a:ext>
            </a:extLst>
          </p:cNvPr>
          <p:cNvSpPr txBox="1"/>
          <p:nvPr/>
        </p:nvSpPr>
        <p:spPr>
          <a:xfrm>
            <a:off x="894409" y="1224812"/>
            <a:ext cx="10403179" cy="348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저희는 숲을 이루고 있는 나무들을 진보된 인터넷 환경을 기반으로 상호 연결하여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안전하게 보호합니다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당신이 저희의 앱에 회원가입만 한다면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HUFSmartKey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서비스를 제공하는 어떠한 건물에서도 접근 권한을 부여 받아 그 시설을 자유롭게 이용할 수 있습니다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HUFSmartKey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서비스는 남녀노소 누구나 사용이 가능하며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기업을 위한 솔루션 뿐만 아니라 소상공인을 위한 데이터베이스 관리까지 지원합니다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잠깐동안 공간에 방문하는 비 정기적인 이용자를 위한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QR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코드 연동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GUEST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권한도 매력적인 포인트 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4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차산업혁명이 도래한 이 시대에 당신이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건물을 체계적이고 깔끔하게 관리하는 방법의 중심에는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“HUFSmartKey”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 있습니다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FFC43A28-4854-49A6-81AF-0D687EA0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19DB816-5B60-4F64-AAA8-E25EA01DBE86}"/>
              </a:ext>
            </a:extLst>
          </p:cNvPr>
          <p:cNvSpPr txBox="1"/>
          <p:nvPr/>
        </p:nvSpPr>
        <p:spPr>
          <a:xfrm>
            <a:off x="534096" y="235047"/>
            <a:ext cx="4667078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#2.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팀원 소개 및 연구개발 조직도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8EC6FF-AD14-4A4E-A4F2-2539B10455EC}"/>
              </a:ext>
            </a:extLst>
          </p:cNvPr>
          <p:cNvGrpSpPr/>
          <p:nvPr/>
        </p:nvGrpSpPr>
        <p:grpSpPr>
          <a:xfrm>
            <a:off x="534096" y="1956090"/>
            <a:ext cx="11123807" cy="3414320"/>
            <a:chOff x="534097" y="2038525"/>
            <a:chExt cx="11123807" cy="373310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77C556-419B-4652-A85E-E53F83C8CF2F}"/>
                </a:ext>
              </a:extLst>
            </p:cNvPr>
            <p:cNvSpPr/>
            <p:nvPr/>
          </p:nvSpPr>
          <p:spPr>
            <a:xfrm>
              <a:off x="534097" y="2038525"/>
              <a:ext cx="5561904" cy="373310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7BF2D22-16A4-429E-9CBD-257D6D2047D7}"/>
                </a:ext>
              </a:extLst>
            </p:cNvPr>
            <p:cNvSpPr/>
            <p:nvPr/>
          </p:nvSpPr>
          <p:spPr>
            <a:xfrm>
              <a:off x="6096000" y="2038525"/>
              <a:ext cx="5561904" cy="373310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A531DB-38FF-4C16-AF63-D15FFB5ACAA7}"/>
              </a:ext>
            </a:extLst>
          </p:cNvPr>
          <p:cNvSpPr txBox="1"/>
          <p:nvPr/>
        </p:nvSpPr>
        <p:spPr>
          <a:xfrm>
            <a:off x="1643272" y="1192712"/>
            <a:ext cx="334354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서버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데이터베이스 및 웹 프레임워크</a:t>
            </a:r>
            <a:endParaRPr lang="en-US" altLang="ko-KR" sz="24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548E7-8A65-4FC1-B952-D8E3A6E8840E}"/>
              </a:ext>
            </a:extLst>
          </p:cNvPr>
          <p:cNvSpPr txBox="1"/>
          <p:nvPr/>
        </p:nvSpPr>
        <p:spPr>
          <a:xfrm>
            <a:off x="7684536" y="1192712"/>
            <a:ext cx="2364996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어플리케이션 및 비콘</a:t>
            </a:r>
            <a:r>
              <a:rPr lang="en-US" altLang="ko-KR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(HW)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CD3D3-80DD-46FC-9601-C6C5DF569770}"/>
              </a:ext>
            </a:extLst>
          </p:cNvPr>
          <p:cNvSpPr txBox="1"/>
          <p:nvPr/>
        </p:nvSpPr>
        <p:spPr>
          <a:xfrm>
            <a:off x="4088583" y="2026589"/>
            <a:ext cx="73613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홍영빈</a:t>
            </a:r>
            <a:endParaRPr lang="en-US" altLang="ko-KR" sz="24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652F9-CE5A-46E4-8592-92D61F0DF387}"/>
              </a:ext>
            </a:extLst>
          </p:cNvPr>
          <p:cNvSpPr txBox="1"/>
          <p:nvPr/>
        </p:nvSpPr>
        <p:spPr>
          <a:xfrm>
            <a:off x="1656822" y="2026589"/>
            <a:ext cx="987106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♕</a:t>
            </a: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이유진</a:t>
            </a:r>
            <a:endParaRPr lang="en-US" altLang="ko-KR" sz="24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0B1F54-0728-47ED-86B3-F0F32C05D13A}"/>
              </a:ext>
            </a:extLst>
          </p:cNvPr>
          <p:cNvSpPr txBox="1"/>
          <p:nvPr/>
        </p:nvSpPr>
        <p:spPr>
          <a:xfrm>
            <a:off x="7374272" y="2032472"/>
            <a:ext cx="73613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이재성</a:t>
            </a:r>
            <a:endParaRPr lang="en-US" altLang="ko-KR" sz="24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4455D-D271-4332-876A-D2CCD38E3860}"/>
              </a:ext>
            </a:extLst>
          </p:cNvPr>
          <p:cNvSpPr txBox="1"/>
          <p:nvPr/>
        </p:nvSpPr>
        <p:spPr>
          <a:xfrm>
            <a:off x="9739268" y="2032472"/>
            <a:ext cx="73613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정순인</a:t>
            </a:r>
            <a:endParaRPr lang="en-US" altLang="ko-KR" sz="24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00B0DF0-DD0A-44E6-A0EA-A147CDBF6833}"/>
              </a:ext>
            </a:extLst>
          </p:cNvPr>
          <p:cNvGrpSpPr/>
          <p:nvPr/>
        </p:nvGrpSpPr>
        <p:grpSpPr>
          <a:xfrm>
            <a:off x="1058074" y="4412416"/>
            <a:ext cx="4513947" cy="797948"/>
            <a:chOff x="1058075" y="4813632"/>
            <a:chExt cx="4513947" cy="7979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3A9824-CD6D-4366-A707-836F17B29349}"/>
                </a:ext>
              </a:extLst>
            </p:cNvPr>
            <p:cNvSpPr/>
            <p:nvPr/>
          </p:nvSpPr>
          <p:spPr>
            <a:xfrm>
              <a:off x="1058075" y="4813632"/>
              <a:ext cx="4513947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RasberryPi Server Computer (Linux OS)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026" name="Picture 2" descr="raspberry Icon 2011530">
              <a:extLst>
                <a:ext uri="{FF2B5EF4-FFF2-40B4-BE49-F238E27FC236}">
                  <a16:creationId xmlns:a16="http://schemas.microsoft.com/office/drawing/2014/main" id="{321F392B-1CFD-4994-B56A-511A37D06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796" y="4860194"/>
              <a:ext cx="704824" cy="704824"/>
            </a:xfrm>
            <a:prstGeom prst="rect">
              <a:avLst/>
            </a:prstGeom>
            <a:noFill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F0A60F-8C70-4956-9320-A4DC57E41DE1}"/>
              </a:ext>
            </a:extLst>
          </p:cNvPr>
          <p:cNvGrpSpPr/>
          <p:nvPr/>
        </p:nvGrpSpPr>
        <p:grpSpPr>
          <a:xfrm>
            <a:off x="1058074" y="3465144"/>
            <a:ext cx="2105003" cy="797948"/>
            <a:chOff x="1058075" y="3866360"/>
            <a:chExt cx="2105003" cy="79794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F44681E-623F-4B12-B6B0-82BAC94D140D}"/>
                </a:ext>
              </a:extLst>
            </p:cNvPr>
            <p:cNvSpPr/>
            <p:nvPr/>
          </p:nvSpPr>
          <p:spPr>
            <a:xfrm>
              <a:off x="1058075" y="3866360"/>
              <a:ext cx="2105003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sqlite3 (DB)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DD037C2-8039-4E0D-BD2F-A6950100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233" y="3974805"/>
              <a:ext cx="581057" cy="581057"/>
            </a:xfrm>
            <a:prstGeom prst="rect">
              <a:avLst/>
            </a:prstGeom>
          </p:spPr>
        </p:pic>
      </p:grpSp>
      <p:pic>
        <p:nvPicPr>
          <p:cNvPr id="1032" name="Picture 8" descr="django - 튜토리얼 part1">
            <a:extLst>
              <a:ext uri="{FF2B5EF4-FFF2-40B4-BE49-F238E27FC236}">
                <a16:creationId xmlns:a16="http://schemas.microsoft.com/office/drawing/2014/main" id="{71908575-A5AC-44D6-85C7-D9B2BAC76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74" y="3465144"/>
            <a:ext cx="1571247" cy="80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EDA3D6-E0B0-42C2-B071-BA4DC48B3D01}"/>
              </a:ext>
            </a:extLst>
          </p:cNvPr>
          <p:cNvCxnSpPr>
            <a:cxnSpLocks/>
          </p:cNvCxnSpPr>
          <p:nvPr/>
        </p:nvCxnSpPr>
        <p:spPr>
          <a:xfrm>
            <a:off x="2163528" y="4251813"/>
            <a:ext cx="0" cy="2893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4816159-47CC-420A-92E2-271DB3175A9F}"/>
              </a:ext>
            </a:extLst>
          </p:cNvPr>
          <p:cNvCxnSpPr>
            <a:cxnSpLocks/>
          </p:cNvCxnSpPr>
          <p:nvPr/>
        </p:nvCxnSpPr>
        <p:spPr>
          <a:xfrm>
            <a:off x="4788175" y="4267764"/>
            <a:ext cx="0" cy="2893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B2402E-23EB-4E55-873D-AB9416C304CF}"/>
              </a:ext>
            </a:extLst>
          </p:cNvPr>
          <p:cNvGrpSpPr/>
          <p:nvPr/>
        </p:nvGrpSpPr>
        <p:grpSpPr>
          <a:xfrm>
            <a:off x="8314077" y="4365057"/>
            <a:ext cx="3106592" cy="845307"/>
            <a:chOff x="6485278" y="4743390"/>
            <a:chExt cx="3106592" cy="84530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F38A50-FD35-41D7-950C-D92889613832}"/>
                </a:ext>
              </a:extLst>
            </p:cNvPr>
            <p:cNvSpPr/>
            <p:nvPr/>
          </p:nvSpPr>
          <p:spPr>
            <a:xfrm>
              <a:off x="6485278" y="4767070"/>
              <a:ext cx="3106592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Android Application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034" name="Picture 10" descr="Android Icon 1083829">
              <a:extLst>
                <a:ext uri="{FF2B5EF4-FFF2-40B4-BE49-F238E27FC236}">
                  <a16:creationId xmlns:a16="http://schemas.microsoft.com/office/drawing/2014/main" id="{B628F907-8107-4483-B3C0-A97A7785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67" y="4743390"/>
              <a:ext cx="845307" cy="84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EB1205E-DB9C-43E9-AEC3-FED6BB29840A}"/>
              </a:ext>
            </a:extLst>
          </p:cNvPr>
          <p:cNvGrpSpPr/>
          <p:nvPr/>
        </p:nvGrpSpPr>
        <p:grpSpPr>
          <a:xfrm>
            <a:off x="8314077" y="3465144"/>
            <a:ext cx="3106592" cy="797948"/>
            <a:chOff x="8314077" y="3465144"/>
            <a:chExt cx="3106592" cy="79794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24D4C43-7541-4A2A-B5FF-438772623237}"/>
                </a:ext>
              </a:extLst>
            </p:cNvPr>
            <p:cNvSpPr/>
            <p:nvPr/>
          </p:nvSpPr>
          <p:spPr>
            <a:xfrm>
              <a:off x="8314077" y="3465144"/>
              <a:ext cx="3106592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Bluetooth 4.0 Beacon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036" name="Picture 12" descr="Bluetooth Icon 584625">
              <a:extLst>
                <a:ext uri="{FF2B5EF4-FFF2-40B4-BE49-F238E27FC236}">
                  <a16:creationId xmlns:a16="http://schemas.microsoft.com/office/drawing/2014/main" id="{7BA6FE40-37E9-422D-ABCE-7EB303011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587" y="3501098"/>
              <a:ext cx="730463" cy="73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E6596B6-B83C-42A5-8BB8-B6069AA7FF6B}"/>
              </a:ext>
            </a:extLst>
          </p:cNvPr>
          <p:cNvCxnSpPr>
            <a:cxnSpLocks/>
          </p:cNvCxnSpPr>
          <p:nvPr/>
        </p:nvCxnSpPr>
        <p:spPr>
          <a:xfrm flipH="1">
            <a:off x="6425966" y="3866330"/>
            <a:ext cx="18881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31F0EEA-0D51-47DE-9B2A-FECA4A8237C8}"/>
              </a:ext>
            </a:extLst>
          </p:cNvPr>
          <p:cNvCxnSpPr>
            <a:cxnSpLocks/>
          </p:cNvCxnSpPr>
          <p:nvPr/>
        </p:nvCxnSpPr>
        <p:spPr>
          <a:xfrm flipH="1">
            <a:off x="5410898" y="4811390"/>
            <a:ext cx="29138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6F25351-A9C9-40A5-83E6-1D945F9EBBA3}"/>
              </a:ext>
            </a:extLst>
          </p:cNvPr>
          <p:cNvCxnSpPr>
            <a:cxnSpLocks/>
          </p:cNvCxnSpPr>
          <p:nvPr/>
        </p:nvCxnSpPr>
        <p:spPr>
          <a:xfrm>
            <a:off x="6442204" y="3858331"/>
            <a:ext cx="0" cy="6827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045F85A-D722-48E4-A793-EC171C34BD5E}"/>
              </a:ext>
            </a:extLst>
          </p:cNvPr>
          <p:cNvCxnSpPr>
            <a:cxnSpLocks/>
          </p:cNvCxnSpPr>
          <p:nvPr/>
        </p:nvCxnSpPr>
        <p:spPr>
          <a:xfrm flipH="1">
            <a:off x="5497746" y="4557068"/>
            <a:ext cx="9602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CABF5BCF-371D-4475-93CA-F85451AFD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9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09" y="1224812"/>
            <a:ext cx="10403179" cy="233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비콘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저희 프로젝트의 기술적 핵심 단말기입니다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비콘은 무선통신장치로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블루투스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4.0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기반의 프로토콜을 사용하여 주변에 있는 기기들에게 신호를 전달하는 하드웨어 디바이스입니다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블루투스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4.0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기술 적용덕에 저전력으로 비콘과 다른 디바이스 간에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50~100m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거리까지 통신이 가능합니다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AF48FC-9BBF-4A07-90AF-8CE85A557AAE}"/>
              </a:ext>
            </a:extLst>
          </p:cNvPr>
          <p:cNvGrpSpPr/>
          <p:nvPr/>
        </p:nvGrpSpPr>
        <p:grpSpPr>
          <a:xfrm>
            <a:off x="894413" y="4187332"/>
            <a:ext cx="3106592" cy="797948"/>
            <a:chOff x="8314077" y="3465144"/>
            <a:chExt cx="3106592" cy="7979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092385-2FB6-490B-BA9F-7FB6F29AB168}"/>
                </a:ext>
              </a:extLst>
            </p:cNvPr>
            <p:cNvSpPr/>
            <p:nvPr/>
          </p:nvSpPr>
          <p:spPr>
            <a:xfrm>
              <a:off x="8314077" y="3465144"/>
              <a:ext cx="3106592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Bluetooth 4.0 Beacon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9" name="Picture 12" descr="Bluetooth Icon 584625">
              <a:extLst>
                <a:ext uri="{FF2B5EF4-FFF2-40B4-BE49-F238E27FC236}">
                  <a16:creationId xmlns:a16="http://schemas.microsoft.com/office/drawing/2014/main" id="{A1B15A2B-B4B3-4385-ADA2-D627F8F5B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587" y="3501098"/>
              <a:ext cx="730463" cy="73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FECB0D-1FB9-47C3-90CE-EA538E0A129C}"/>
              </a:ext>
            </a:extLst>
          </p:cNvPr>
          <p:cNvGrpSpPr/>
          <p:nvPr/>
        </p:nvGrpSpPr>
        <p:grpSpPr>
          <a:xfrm>
            <a:off x="8190996" y="4151303"/>
            <a:ext cx="3106592" cy="845307"/>
            <a:chOff x="6485278" y="4743390"/>
            <a:chExt cx="3106592" cy="84530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EF9948-D4A5-432F-A224-8D7DC6E99250}"/>
                </a:ext>
              </a:extLst>
            </p:cNvPr>
            <p:cNvSpPr/>
            <p:nvPr/>
          </p:nvSpPr>
          <p:spPr>
            <a:xfrm>
              <a:off x="6485278" y="4767070"/>
              <a:ext cx="3106592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Smart Phone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2" name="Picture 10" descr="Android Icon 1083829">
              <a:extLst>
                <a:ext uri="{FF2B5EF4-FFF2-40B4-BE49-F238E27FC236}">
                  <a16:creationId xmlns:a16="http://schemas.microsoft.com/office/drawing/2014/main" id="{21013F41-AC9F-43FB-8768-A4270D2A4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67" y="4743390"/>
              <a:ext cx="845307" cy="84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730184-E63B-4AE4-904A-026F06C11981}"/>
              </a:ext>
            </a:extLst>
          </p:cNvPr>
          <p:cNvGrpSpPr/>
          <p:nvPr/>
        </p:nvGrpSpPr>
        <p:grpSpPr>
          <a:xfrm>
            <a:off x="4134000" y="4004608"/>
            <a:ext cx="3924000" cy="581699"/>
            <a:chOff x="4134000" y="3694215"/>
            <a:chExt cx="3924000" cy="581699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90FFBBD-D2F6-4983-BBE5-74ABC1317702}"/>
                </a:ext>
              </a:extLst>
            </p:cNvPr>
            <p:cNvCxnSpPr>
              <a:cxnSpLocks/>
            </p:cNvCxnSpPr>
            <p:nvPr/>
          </p:nvCxnSpPr>
          <p:spPr>
            <a:xfrm>
              <a:off x="4134000" y="4275913"/>
              <a:ext cx="39240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DE2BA5-066F-46DE-A0AA-8DD48EA6E1F8}"/>
                </a:ext>
              </a:extLst>
            </p:cNvPr>
            <p:cNvSpPr txBox="1"/>
            <p:nvPr/>
          </p:nvSpPr>
          <p:spPr>
            <a:xfrm>
              <a:off x="5419942" y="3694215"/>
              <a:ext cx="1406206" cy="58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50m ~ 100m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65201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#3.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하드웨어 소개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그림 2" descr="사진, 그룹, 묶음, 다른이(가) 표시된 사진&#10;&#10;자동 생성된 설명">
            <a:extLst>
              <a:ext uri="{FF2B5EF4-FFF2-40B4-BE49-F238E27FC236}">
                <a16:creationId xmlns:a16="http://schemas.microsoft.com/office/drawing/2014/main" id="{72238873-BCE6-4FFB-AD5A-D713EDD16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74" y="3642334"/>
            <a:ext cx="580952" cy="580952"/>
          </a:xfrm>
          <a:prstGeom prst="rect">
            <a:avLst/>
          </a:prstGeom>
        </p:spPr>
      </p:pic>
      <p:pic>
        <p:nvPicPr>
          <p:cNvPr id="18" name="그림 17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E915E865-5E41-4460-BD79-38B939DD1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05D4A-19A0-4ED6-B9B0-2D65987B6EC5}"/>
              </a:ext>
            </a:extLst>
          </p:cNvPr>
          <p:cNvSpPr txBox="1"/>
          <p:nvPr/>
        </p:nvSpPr>
        <p:spPr>
          <a:xfrm>
            <a:off x="534096" y="235047"/>
            <a:ext cx="365201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#3.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하드웨어 소개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09" y="1224811"/>
            <a:ext cx="5699338" cy="406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라즈베리파이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라즈베리파이는 리눅스 기반 임베디드 개발보드로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유명한 아두이노와 더불어 개발보드의 대중화 및 저가화의 시대를 연 주역입니다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비콘 디바이스는 블루투스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4.0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이상의 프로토콜을 지원하므로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2012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년 초창기 모델부터 블루투스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4.1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지원하는 라즈베리파이는 저희 프로젝트에게 리눅스 기반의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GPIO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센서 및 액츄에이터 제어를 자유자재로 제공하여 개발의 호환성을 높여줄 것으로 예상됩니다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A256B8-7AE0-462A-A17F-B3402B6D216A}"/>
              </a:ext>
            </a:extLst>
          </p:cNvPr>
          <p:cNvGrpSpPr/>
          <p:nvPr/>
        </p:nvGrpSpPr>
        <p:grpSpPr>
          <a:xfrm>
            <a:off x="7207206" y="4491437"/>
            <a:ext cx="4243768" cy="797948"/>
            <a:chOff x="7114926" y="1325267"/>
            <a:chExt cx="4513947" cy="7979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273BC8-B48A-4BEF-AF74-912281A55F16}"/>
                </a:ext>
              </a:extLst>
            </p:cNvPr>
            <p:cNvSpPr/>
            <p:nvPr/>
          </p:nvSpPr>
          <p:spPr>
            <a:xfrm>
              <a:off x="7114926" y="1325267"/>
              <a:ext cx="4513947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RasberryPi Server Computer (Linux OS)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9" name="Picture 2" descr="raspberry Icon 2011530">
              <a:extLst>
                <a:ext uri="{FF2B5EF4-FFF2-40B4-BE49-F238E27FC236}">
                  <a16:creationId xmlns:a16="http://schemas.microsoft.com/office/drawing/2014/main" id="{54FD38DA-4D1C-4080-A46E-6F8D7B4FA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326" y="1371829"/>
              <a:ext cx="704824" cy="704824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2CB62B-BF0E-470C-AA62-A453275EA8DE}"/>
              </a:ext>
            </a:extLst>
          </p:cNvPr>
          <p:cNvGrpSpPr/>
          <p:nvPr/>
        </p:nvGrpSpPr>
        <p:grpSpPr>
          <a:xfrm>
            <a:off x="7204942" y="1216203"/>
            <a:ext cx="1396416" cy="797948"/>
            <a:chOff x="7103772" y="2372596"/>
            <a:chExt cx="1396416" cy="79794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FA2528-EC24-414B-9FAC-9156409A279F}"/>
                </a:ext>
              </a:extLst>
            </p:cNvPr>
            <p:cNvSpPr/>
            <p:nvPr/>
          </p:nvSpPr>
          <p:spPr>
            <a:xfrm>
              <a:off x="7103772" y="2372596"/>
              <a:ext cx="1396416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 Door 1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026" name="Picture 2" descr="Door Icon 1517433">
              <a:extLst>
                <a:ext uri="{FF2B5EF4-FFF2-40B4-BE49-F238E27FC236}">
                  <a16:creationId xmlns:a16="http://schemas.microsoft.com/office/drawing/2014/main" id="{4A4081F1-5AA8-4C21-BA88-E3143C134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202" y="2460655"/>
              <a:ext cx="797948" cy="62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8D6C4D-87AB-4C7A-A795-9B9C9BF418AE}"/>
              </a:ext>
            </a:extLst>
          </p:cNvPr>
          <p:cNvGrpSpPr/>
          <p:nvPr/>
        </p:nvGrpSpPr>
        <p:grpSpPr>
          <a:xfrm>
            <a:off x="10054558" y="1224811"/>
            <a:ext cx="1396416" cy="797948"/>
            <a:chOff x="7103772" y="2372596"/>
            <a:chExt cx="1396416" cy="79794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E85E60-6103-4895-A039-7CDBBC260AF4}"/>
                </a:ext>
              </a:extLst>
            </p:cNvPr>
            <p:cNvSpPr/>
            <p:nvPr/>
          </p:nvSpPr>
          <p:spPr>
            <a:xfrm>
              <a:off x="7103772" y="2372596"/>
              <a:ext cx="1396416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 Door 2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3" name="Picture 2" descr="Door Icon 1517433">
              <a:extLst>
                <a:ext uri="{FF2B5EF4-FFF2-40B4-BE49-F238E27FC236}">
                  <a16:creationId xmlns:a16="http://schemas.microsoft.com/office/drawing/2014/main" id="{6F0AACC5-16E4-4F77-A3AB-023AC93D0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202" y="2460655"/>
              <a:ext cx="797948" cy="62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E89C02-2ADB-45CB-80D9-4B477F40D85D}"/>
              </a:ext>
            </a:extLst>
          </p:cNvPr>
          <p:cNvGrpSpPr/>
          <p:nvPr/>
        </p:nvGrpSpPr>
        <p:grpSpPr>
          <a:xfrm>
            <a:off x="7154394" y="2858124"/>
            <a:ext cx="1446964" cy="797948"/>
            <a:chOff x="7154394" y="2482971"/>
            <a:chExt cx="1446964" cy="7979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2EF1A9E-7A75-45F0-BA06-2BB0CA27A8A9}"/>
                </a:ext>
              </a:extLst>
            </p:cNvPr>
            <p:cNvSpPr/>
            <p:nvPr/>
          </p:nvSpPr>
          <p:spPr>
            <a:xfrm>
              <a:off x="7204942" y="2482971"/>
              <a:ext cx="1396416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Beacon 1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6" name="Picture 12" descr="Bluetooth Icon 584625">
              <a:extLst>
                <a:ext uri="{FF2B5EF4-FFF2-40B4-BE49-F238E27FC236}">
                  <a16:creationId xmlns:a16="http://schemas.microsoft.com/office/drawing/2014/main" id="{5A0E658A-125F-42F5-8544-0958E833E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394" y="2513067"/>
              <a:ext cx="758984" cy="73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5C7654-FA06-4896-9E57-C1BBE7782E7C}"/>
              </a:ext>
            </a:extLst>
          </p:cNvPr>
          <p:cNvGrpSpPr/>
          <p:nvPr/>
        </p:nvGrpSpPr>
        <p:grpSpPr>
          <a:xfrm>
            <a:off x="10004010" y="2858609"/>
            <a:ext cx="1446964" cy="797948"/>
            <a:chOff x="7154394" y="2482971"/>
            <a:chExt cx="1446964" cy="79794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652D78-22F8-496E-AD05-E5BBB9D97BD1}"/>
                </a:ext>
              </a:extLst>
            </p:cNvPr>
            <p:cNvSpPr/>
            <p:nvPr/>
          </p:nvSpPr>
          <p:spPr>
            <a:xfrm>
              <a:off x="7204942" y="2482971"/>
              <a:ext cx="1396416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Beacon 2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30" name="Picture 12" descr="Bluetooth Icon 584625">
              <a:extLst>
                <a:ext uri="{FF2B5EF4-FFF2-40B4-BE49-F238E27FC236}">
                  <a16:creationId xmlns:a16="http://schemas.microsoft.com/office/drawing/2014/main" id="{6377009F-9CCB-43DE-B481-8BBBD104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394" y="2513067"/>
              <a:ext cx="758984" cy="73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A19F192-E668-4E03-AD9A-EB40F62DE03E}"/>
              </a:ext>
            </a:extLst>
          </p:cNvPr>
          <p:cNvCxnSpPr>
            <a:cxnSpLocks/>
          </p:cNvCxnSpPr>
          <p:nvPr/>
        </p:nvCxnSpPr>
        <p:spPr>
          <a:xfrm>
            <a:off x="7918044" y="3656072"/>
            <a:ext cx="0" cy="835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31E5C2-80C5-40C8-B78E-1D702D8E6902}"/>
              </a:ext>
            </a:extLst>
          </p:cNvPr>
          <p:cNvCxnSpPr>
            <a:cxnSpLocks/>
          </p:cNvCxnSpPr>
          <p:nvPr/>
        </p:nvCxnSpPr>
        <p:spPr>
          <a:xfrm>
            <a:off x="10762994" y="3656072"/>
            <a:ext cx="0" cy="835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3A635C3-22D1-4618-9CE4-9DBD4464C6FE}"/>
              </a:ext>
            </a:extLst>
          </p:cNvPr>
          <p:cNvCxnSpPr>
            <a:cxnSpLocks/>
          </p:cNvCxnSpPr>
          <p:nvPr/>
        </p:nvCxnSpPr>
        <p:spPr>
          <a:xfrm>
            <a:off x="9535884" y="1482306"/>
            <a:ext cx="540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375644D-FFF3-4721-BF64-052178CEF216}"/>
              </a:ext>
            </a:extLst>
          </p:cNvPr>
          <p:cNvCxnSpPr>
            <a:cxnSpLocks/>
          </p:cNvCxnSpPr>
          <p:nvPr/>
        </p:nvCxnSpPr>
        <p:spPr>
          <a:xfrm rot="10800000">
            <a:off x="8604459" y="1793327"/>
            <a:ext cx="540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FBE9C13-2040-4466-A782-1CD4F2785AE4}"/>
              </a:ext>
            </a:extLst>
          </p:cNvPr>
          <p:cNvCxnSpPr>
            <a:cxnSpLocks/>
          </p:cNvCxnSpPr>
          <p:nvPr/>
        </p:nvCxnSpPr>
        <p:spPr>
          <a:xfrm>
            <a:off x="9144459" y="1774665"/>
            <a:ext cx="0" cy="2763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B1F5F6E-3535-4612-9C29-C6851BB0071C}"/>
              </a:ext>
            </a:extLst>
          </p:cNvPr>
          <p:cNvCxnSpPr>
            <a:cxnSpLocks/>
          </p:cNvCxnSpPr>
          <p:nvPr/>
        </p:nvCxnSpPr>
        <p:spPr>
          <a:xfrm>
            <a:off x="9535884" y="1467126"/>
            <a:ext cx="0" cy="30243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사진, 그룹, 묶음, 다른이(가) 표시된 사진&#10;&#10;자동 생성된 설명">
            <a:extLst>
              <a:ext uri="{FF2B5EF4-FFF2-40B4-BE49-F238E27FC236}">
                <a16:creationId xmlns:a16="http://schemas.microsoft.com/office/drawing/2014/main" id="{DBA7FB6B-2055-4814-A84B-FE9D83A51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64011" y="2336949"/>
            <a:ext cx="580952" cy="580952"/>
          </a:xfrm>
          <a:prstGeom prst="rect">
            <a:avLst/>
          </a:prstGeom>
        </p:spPr>
      </p:pic>
      <p:pic>
        <p:nvPicPr>
          <p:cNvPr id="32" name="그림 31" descr="사진, 그룹, 묶음, 다른이(가) 표시된 사진&#10;&#10;자동 생성된 설명">
            <a:extLst>
              <a:ext uri="{FF2B5EF4-FFF2-40B4-BE49-F238E27FC236}">
                <a16:creationId xmlns:a16="http://schemas.microsoft.com/office/drawing/2014/main" id="{F1A6D89A-0837-429B-A429-9A043C5EF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696" y="2326029"/>
            <a:ext cx="580952" cy="580952"/>
          </a:xfrm>
          <a:prstGeom prst="rect">
            <a:avLst/>
          </a:prstGeom>
        </p:spPr>
      </p:pic>
      <p:pic>
        <p:nvPicPr>
          <p:cNvPr id="33" name="그림 32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7A69C5E2-43BA-4C5A-98E5-38CF5E92B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09" y="1224812"/>
            <a:ext cx="10403179" cy="291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DC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모터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DC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모터는 직류 전류를 전원으로 하여 돌아가는 전동기를 의미하며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보통 산업 전반에 쓰이는 최신식 모터들은 모두 교류 전류를 전원으로 삼는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AC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모터 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하지만 직류모터는 가하는 전압에 토크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비틀림 모멘트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 정비례하여 다루기 쉽기 때문에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작은 모형 또는 시뮬레이션을 구현할 때 사용하기 유리합니다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물론 이 기술이 산업에 투입된다면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대한민국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표준 규격인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220V 60Hz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 맞는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AC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모터가 필요할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652010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#3.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하드웨어 소개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ACC96E-849F-417C-B67C-62C9F50C9339}"/>
              </a:ext>
            </a:extLst>
          </p:cNvPr>
          <p:cNvGrpSpPr/>
          <p:nvPr/>
        </p:nvGrpSpPr>
        <p:grpSpPr>
          <a:xfrm>
            <a:off x="3268493" y="4656589"/>
            <a:ext cx="2679301" cy="797948"/>
            <a:chOff x="1502692" y="4650828"/>
            <a:chExt cx="2679301" cy="7979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30C4F5-F458-4580-92FC-A9E808A3CC78}"/>
                </a:ext>
              </a:extLst>
            </p:cNvPr>
            <p:cNvSpPr/>
            <p:nvPr/>
          </p:nvSpPr>
          <p:spPr>
            <a:xfrm>
              <a:off x="1502692" y="4650828"/>
              <a:ext cx="2679301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RasberryPi Server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Picture 2" descr="raspberry Icon 2011530">
              <a:extLst>
                <a:ext uri="{FF2B5EF4-FFF2-40B4-BE49-F238E27FC236}">
                  <a16:creationId xmlns:a16="http://schemas.microsoft.com/office/drawing/2014/main" id="{983209AA-2FFA-4BAC-9285-9F68DF780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574" y="4693743"/>
              <a:ext cx="662637" cy="704824"/>
            </a:xfrm>
            <a:prstGeom prst="rect">
              <a:avLst/>
            </a:prstGeom>
            <a:noFill/>
          </p:spPr>
        </p:pic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DD06EA-6BA5-4081-9107-B95744F17516}"/>
              </a:ext>
            </a:extLst>
          </p:cNvPr>
          <p:cNvCxnSpPr>
            <a:cxnSpLocks/>
          </p:cNvCxnSpPr>
          <p:nvPr/>
        </p:nvCxnSpPr>
        <p:spPr>
          <a:xfrm>
            <a:off x="5947794" y="5036798"/>
            <a:ext cx="50761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6B14FC-8311-42A9-AF8C-A5E9199DD524}"/>
              </a:ext>
            </a:extLst>
          </p:cNvPr>
          <p:cNvGrpSpPr/>
          <p:nvPr/>
        </p:nvGrpSpPr>
        <p:grpSpPr>
          <a:xfrm>
            <a:off x="1305103" y="4656589"/>
            <a:ext cx="1446964" cy="797948"/>
            <a:chOff x="7154394" y="2482971"/>
            <a:chExt cx="1446964" cy="79794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6F59B6-33A1-470A-A6F4-D5BBF69FEDA5}"/>
                </a:ext>
              </a:extLst>
            </p:cNvPr>
            <p:cNvSpPr/>
            <p:nvPr/>
          </p:nvSpPr>
          <p:spPr>
            <a:xfrm>
              <a:off x="7204942" y="2482971"/>
              <a:ext cx="1396416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Beacon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4" name="Picture 12" descr="Bluetooth Icon 584625">
              <a:extLst>
                <a:ext uri="{FF2B5EF4-FFF2-40B4-BE49-F238E27FC236}">
                  <a16:creationId xmlns:a16="http://schemas.microsoft.com/office/drawing/2014/main" id="{B73C36D3-333B-43A5-B9DF-0E599F090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394" y="2513067"/>
              <a:ext cx="758984" cy="73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EDA24C-AC85-4E94-864B-710514D92A2F}"/>
              </a:ext>
            </a:extLst>
          </p:cNvPr>
          <p:cNvCxnSpPr>
            <a:cxnSpLocks/>
          </p:cNvCxnSpPr>
          <p:nvPr/>
        </p:nvCxnSpPr>
        <p:spPr>
          <a:xfrm>
            <a:off x="2752067" y="5036797"/>
            <a:ext cx="53074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125CD3-8525-428A-A630-ACD19F3484B3}"/>
              </a:ext>
            </a:extLst>
          </p:cNvPr>
          <p:cNvGrpSpPr/>
          <p:nvPr/>
        </p:nvGrpSpPr>
        <p:grpSpPr>
          <a:xfrm>
            <a:off x="6449900" y="4618131"/>
            <a:ext cx="1947479" cy="867570"/>
            <a:chOff x="6466678" y="4618131"/>
            <a:chExt cx="1947479" cy="8675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AD45EC-CDF4-4135-8404-88121D4DCE92}"/>
                </a:ext>
              </a:extLst>
            </p:cNvPr>
            <p:cNvSpPr/>
            <p:nvPr/>
          </p:nvSpPr>
          <p:spPr>
            <a:xfrm>
              <a:off x="6472189" y="4652942"/>
              <a:ext cx="1941968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 DC Motor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50" name="Picture 2" descr="motor Icon 3207236">
              <a:extLst>
                <a:ext uri="{FF2B5EF4-FFF2-40B4-BE49-F238E27FC236}">
                  <a16:creationId xmlns:a16="http://schemas.microsoft.com/office/drawing/2014/main" id="{CD544C9B-07D0-49D4-87D7-540BA621DE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678" y="4618131"/>
              <a:ext cx="867570" cy="867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CE77FFB-9390-4582-9B18-E165CE78B483}"/>
              </a:ext>
            </a:extLst>
          </p:cNvPr>
          <p:cNvCxnSpPr>
            <a:cxnSpLocks/>
          </p:cNvCxnSpPr>
          <p:nvPr/>
        </p:nvCxnSpPr>
        <p:spPr>
          <a:xfrm>
            <a:off x="8397379" y="5036797"/>
            <a:ext cx="50761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5E558B0-7ED7-4FD0-BAC7-ED6EFF1BB732}"/>
              </a:ext>
            </a:extLst>
          </p:cNvPr>
          <p:cNvGrpSpPr/>
          <p:nvPr/>
        </p:nvGrpSpPr>
        <p:grpSpPr>
          <a:xfrm>
            <a:off x="8947419" y="4652942"/>
            <a:ext cx="1396416" cy="797948"/>
            <a:chOff x="7103772" y="2372596"/>
            <a:chExt cx="1396416" cy="79794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44E23-F033-49E6-A027-F453167A39FE}"/>
                </a:ext>
              </a:extLst>
            </p:cNvPr>
            <p:cNvSpPr/>
            <p:nvPr/>
          </p:nvSpPr>
          <p:spPr>
            <a:xfrm>
              <a:off x="7103772" y="2372596"/>
              <a:ext cx="1396416" cy="797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         Door</a:t>
              </a:r>
              <a:endPara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32" name="Picture 2" descr="Door Icon 1517433">
              <a:extLst>
                <a:ext uri="{FF2B5EF4-FFF2-40B4-BE49-F238E27FC236}">
                  <a16:creationId xmlns:a16="http://schemas.microsoft.com/office/drawing/2014/main" id="{D21EBC2C-CB90-4BBC-A732-8F877BEB2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202" y="2460655"/>
              <a:ext cx="797948" cy="62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44FB25B-7DCE-43F5-94C2-96E9F3E999C0}"/>
              </a:ext>
            </a:extLst>
          </p:cNvPr>
          <p:cNvSpPr txBox="1"/>
          <p:nvPr/>
        </p:nvSpPr>
        <p:spPr>
          <a:xfrm rot="1800000">
            <a:off x="10058449" y="4366727"/>
            <a:ext cx="78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Opened!</a:t>
            </a:r>
            <a:endParaRPr lang="ko-KR" altLang="en-US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3" name="그림 32" descr="사진, 그룹, 묶음, 다른이(가) 표시된 사진&#10;&#10;자동 생성된 설명">
            <a:extLst>
              <a:ext uri="{FF2B5EF4-FFF2-40B4-BE49-F238E27FC236}">
                <a16:creationId xmlns:a16="http://schemas.microsoft.com/office/drawing/2014/main" id="{270F8B56-0D03-4069-B1A2-8128219029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9225" y="4135224"/>
            <a:ext cx="580952" cy="580952"/>
          </a:xfrm>
          <a:prstGeom prst="rect">
            <a:avLst/>
          </a:prstGeom>
        </p:spPr>
      </p:pic>
      <p:pic>
        <p:nvPicPr>
          <p:cNvPr id="25" name="그림 24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88D989DD-B8AB-4D61-B13D-C1BD695353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D091F3-90A2-45CE-9D1B-B96424ED5B49}"/>
              </a:ext>
            </a:extLst>
          </p:cNvPr>
          <p:cNvSpPr txBox="1"/>
          <p:nvPr/>
        </p:nvSpPr>
        <p:spPr>
          <a:xfrm>
            <a:off x="894410" y="1272303"/>
            <a:ext cx="10403179" cy="348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장고 서버</a:t>
            </a: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장고는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Python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오픈소스 웹 프레임워크로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사용자가 이미 프로그래밍 되어있는 툴인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Model, Template, View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틀을 사용하여 서버를 구축할 때 많은 도움을 줍니다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SQLite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데이터베이스를 구축하여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라즈베리파이의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OS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 리눅스에 올려 대상 기업의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DB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또는 사전에 등록된 고객용 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DB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비교하여 출입권한을 부여하는 기능을 수행 할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또한 </a:t>
            </a:r>
            <a:r>
              <a:rPr lang="ko-KR" altLang="en-US" sz="2500" b="1" dirty="0" err="1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액츄에이터인</a:t>
            </a:r>
            <a:r>
              <a:rPr lang="ko-KR" altLang="en-US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문 개폐용 모터도 관리하게 될 것입니다</a:t>
            </a:r>
            <a:r>
              <a:rPr lang="en-US" altLang="ko-KR" sz="25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289DA-1A84-4C15-A435-D539C362EEB2}"/>
              </a:ext>
            </a:extLst>
          </p:cNvPr>
          <p:cNvSpPr txBox="1"/>
          <p:nvPr/>
        </p:nvSpPr>
        <p:spPr>
          <a:xfrm>
            <a:off x="534096" y="235047"/>
            <a:ext cx="3861736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#4. </a:t>
            </a:r>
            <a:r>
              <a:rPr lang="ko-KR" altLang="en-US" sz="3600" b="1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소프트웨어 소개</a:t>
            </a:r>
            <a:endParaRPr lang="en-US" altLang="ko-KR" sz="3600" b="1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 descr="앉아있는, 검은색, 빨간색, 주차이(가) 표시된 사진&#10;&#10;자동 생성된 설명">
            <a:extLst>
              <a:ext uri="{FF2B5EF4-FFF2-40B4-BE49-F238E27FC236}">
                <a16:creationId xmlns:a16="http://schemas.microsoft.com/office/drawing/2014/main" id="{9328D5D2-E2D8-4C42-AA08-99E532483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50" y="5869973"/>
            <a:ext cx="3614300" cy="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4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981</Words>
  <Application>Microsoft Office PowerPoint</Application>
  <PresentationFormat>와이드스크린</PresentationFormat>
  <Paragraphs>95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나눔손글씨 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홍영빈</dc:creator>
  <cp:lastModifiedBy>홍영빈</cp:lastModifiedBy>
  <cp:revision>311</cp:revision>
  <dcterms:created xsi:type="dcterms:W3CDTF">2020-05-29T05:33:38Z</dcterms:created>
  <dcterms:modified xsi:type="dcterms:W3CDTF">2020-06-02T08:06:00Z</dcterms:modified>
</cp:coreProperties>
</file>